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7"/>
  </p:notesMasterIdLst>
  <p:sldIdLst>
    <p:sldId id="301" r:id="rId4"/>
    <p:sldId id="303" r:id="rId5"/>
    <p:sldId id="338" r:id="rId6"/>
    <p:sldId id="322" r:id="rId7"/>
    <p:sldId id="339" r:id="rId8"/>
    <p:sldId id="335" r:id="rId9"/>
    <p:sldId id="326" r:id="rId10"/>
    <p:sldId id="327" r:id="rId11"/>
    <p:sldId id="324" r:id="rId12"/>
    <p:sldId id="334" r:id="rId13"/>
    <p:sldId id="328" r:id="rId14"/>
    <p:sldId id="337" r:id="rId15"/>
    <p:sldId id="329" r:id="rId16"/>
    <p:sldId id="330" r:id="rId17"/>
    <p:sldId id="343" r:id="rId18"/>
    <p:sldId id="332" r:id="rId19"/>
    <p:sldId id="344" r:id="rId20"/>
    <p:sldId id="340" r:id="rId21"/>
    <p:sldId id="342" r:id="rId22"/>
    <p:sldId id="336" r:id="rId23"/>
    <p:sldId id="341" r:id="rId24"/>
    <p:sldId id="333" r:id="rId25"/>
    <p:sldId id="32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9"/>
  </p:normalViewPr>
  <p:slideViewPr>
    <p:cSldViewPr snapToGrid="0">
      <p:cViewPr varScale="1">
        <p:scale>
          <a:sx n="68" d="100"/>
          <a:sy n="68" d="100"/>
        </p:scale>
        <p:origin x="5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7C2C5-8E1B-C444-A054-63B1D7E1915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ED959-FCC1-D34E-94D5-466B3ABA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15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36109-A392-3B47-B27A-3FE8C13134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2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D637-D6C3-2273-7065-BC8B756B6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E11D9-2C0F-0396-4C25-95F3DC5A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7686A-1A65-69BE-C512-1E3482F1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CB00A-D2CA-99B7-B160-14FB1D21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48260-34B8-94FE-BB05-66460A8B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0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E220-AAB9-2FDF-5F5C-ADDD9445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80C4B-7A10-97E4-6A77-CCDDCFEC6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578B2-66AA-F51C-B759-FF2D3C43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798C7-57F5-7884-CBA0-6DAD0730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85652-2907-0549-E1E4-0F3937B4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5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08577B-AB54-77B1-2DF3-5414358A1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9D59F-C57D-CDB4-4E02-9647782C9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B2DED-7264-C2BB-C393-FA853F65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28FF-7F99-C1EC-D044-702FA50F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2005-FA9A-5833-2E3A-389355FA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4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38200" y="24200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154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19320"/>
            <a:ext cx="1051560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effectLst/>
              </a:defRPr>
            </a:lvl1pPr>
          </a:lstStyle>
          <a:p>
            <a:r>
              <a:rPr lang="en-US" dirty="0" err="1">
                <a:effectLst/>
                <a:latin typeface="Arial" charset="0"/>
              </a:rPr>
              <a:t>Nequiam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dere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reiunt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nimiligentia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nobit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omnimendis</a:t>
            </a:r>
            <a:r>
              <a:rPr lang="en-US" dirty="0">
                <a:effectLst/>
                <a:latin typeface="Arial" charset="0"/>
              </a:rPr>
              <a:t> in </a:t>
            </a:r>
            <a:r>
              <a:rPr lang="en-US" dirty="0" err="1">
                <a:effectLst/>
                <a:latin typeface="Arial" charset="0"/>
              </a:rPr>
              <a:t>conserf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erciendam</a:t>
            </a:r>
            <a:r>
              <a:rPr lang="en-US" dirty="0">
                <a:effectLst/>
                <a:latin typeface="Arial" charset="0"/>
              </a:rPr>
              <a:t>, </a:t>
            </a:r>
            <a:r>
              <a:rPr lang="en-US" dirty="0" err="1">
                <a:effectLst/>
                <a:latin typeface="Arial" charset="0"/>
              </a:rPr>
              <a:t>consed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quidererfero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dolorempos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maior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</a:t>
            </a:r>
            <a:r>
              <a:rPr lang="en-US" dirty="0">
                <a:effectLst/>
                <a:latin typeface="Arial" charset="0"/>
              </a:rPr>
              <a:t> lit </a:t>
            </a:r>
            <a:r>
              <a:rPr lang="en-US" dirty="0" err="1">
                <a:effectLst/>
                <a:latin typeface="Arial" charset="0"/>
              </a:rPr>
              <a:t>destibe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arundam</a:t>
            </a:r>
            <a:r>
              <a:rPr lang="en-US" dirty="0">
                <a:effectLst/>
                <a:latin typeface="Arial" charset="0"/>
              </a:rPr>
              <a:t> et qui </a:t>
            </a:r>
            <a:r>
              <a:rPr lang="en-US" dirty="0" err="1">
                <a:effectLst/>
                <a:latin typeface="Arial" charset="0"/>
              </a:rPr>
              <a:t>delitae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dolectur</a:t>
            </a:r>
            <a:r>
              <a:rPr lang="en-US" dirty="0">
                <a:effectLst/>
                <a:latin typeface="Arial" charset="0"/>
              </a:rPr>
              <a:t>?</a:t>
            </a:r>
          </a:p>
          <a:p>
            <a:endParaRPr lang="en-US" dirty="0">
              <a:effectLst/>
              <a:latin typeface="Arial" charset="0"/>
            </a:endParaRPr>
          </a:p>
          <a:p>
            <a:r>
              <a:rPr lang="en-US" dirty="0" err="1">
                <a:effectLst/>
                <a:latin typeface="Arial" charset="0"/>
              </a:rPr>
              <a:t>Agnisit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asitem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si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corro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conseque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delicitat</a:t>
            </a:r>
            <a:r>
              <a:rPr lang="en-US" dirty="0">
                <a:effectLst/>
                <a:latin typeface="Arial" charset="0"/>
              </a:rPr>
              <a:t> la </a:t>
            </a:r>
            <a:r>
              <a:rPr lang="en-US" dirty="0" err="1">
                <a:effectLst/>
                <a:latin typeface="Arial" charset="0"/>
              </a:rPr>
              <a:t>volupta</a:t>
            </a:r>
            <a:r>
              <a:rPr lang="en-US" dirty="0">
                <a:effectLst/>
                <a:latin typeface="Arial" charset="0"/>
              </a:rPr>
              <a:t> id </a:t>
            </a:r>
            <a:r>
              <a:rPr lang="en-US" dirty="0" err="1">
                <a:effectLst/>
                <a:latin typeface="Arial" charset="0"/>
              </a:rPr>
              <a:t>quat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harchil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inciunt</a:t>
            </a:r>
            <a:r>
              <a:rPr lang="en-US" dirty="0">
                <a:effectLst/>
                <a:latin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5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51172-510D-46DC-6F30-F0A8F0AA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C532-DFB7-AC49-029D-B49D94C2F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72E09-0188-4E79-5E4B-370D6AC9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EF500-84CD-91DE-3349-4391EDD1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04389-0159-D3CA-FB61-E633F842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4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7EF0-8848-22BC-BA7A-D3166D0DC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E57B5-9AAB-4ACD-9D7E-A9EB51DD4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D8741-ED7C-3F22-183A-190A3B70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8608B-B891-BEA5-6D5C-61AB863B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B9CF3-5D27-137D-473E-02BFEF01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1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7E84-792B-638A-D602-AAAEFA79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5045-0841-008A-DDD4-A4BEB872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CC753-0D76-0F2E-1BF3-630A9C679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AF70F-4E7E-06B1-8F83-D290CF0C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6E7EA-2AF1-82F7-07E5-1044FF85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02D92-FB47-1D99-46C0-A738967F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C775-E82D-259B-0F34-E57FF6D0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F4711-E0CE-382B-8B4B-1C2573A82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3CEE0-A348-8CFF-180B-33680E051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2DBDA-245D-AA1F-0FE8-59D7C777F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AF5E2-5751-9CDD-8822-12EF840D1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8FEA2-5A7F-77C7-94DF-F1539C75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2E6A0-F39E-962C-EDCE-05AAB929A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A034B7-699C-94E3-A1BD-EBA20636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15B5-A67C-4AA4-84FD-25002EDD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7059F-0D64-78A2-6C26-F4578C73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F3823-6510-876F-9741-E8A0CA0A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7D532-C715-7772-0FCE-D6FB6C16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EEB47-342C-2B41-E08E-AB07802F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321BF-0BDE-5D9B-E284-7239A72A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24DAF-7409-25DE-A220-5900C682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0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7C13-B564-AC9E-05FC-658EECAC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D980A-04E2-1D95-94BF-A32A4A80F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27D60-A8F0-E7D6-864B-76F2F58FB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6806F-727D-3B5F-A94E-3FDFE6644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A4EF2-F58E-01E7-60BF-B3D2AFD6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C5BFB-9329-0472-041E-18938791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9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D253-68FE-FA04-1C97-57C36EBAC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5D530-8869-9E20-5DA4-DA2CE2785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9C87C-FF9D-351A-E679-678B367EF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23B1E-FAF1-6C09-63BD-20E2B20C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B5C1D-0189-1639-6EA9-CE5FDA97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5448E-513F-02A0-E0C0-F76870FF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314713-FE7B-F40F-74E4-B412BD472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A2759-9EEB-1629-87F7-5FE9C5587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B2CD4-5A35-A364-777C-E893F2371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E46E4-639D-BD47-BE26-5EDDB3A14E8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73805-082E-B8C2-2CD0-C2E0B5D3C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7A137-CD22-F1E6-A291-FCD79D81B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DFD43-E802-554D-B2E8-C688BE7C8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8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292D89-8249-318F-ED96-A9E71B8C4A48}"/>
              </a:ext>
            </a:extLst>
          </p:cNvPr>
          <p:cNvSpPr txBox="1"/>
          <p:nvPr/>
        </p:nvSpPr>
        <p:spPr>
          <a:xfrm>
            <a:off x="1803608" y="975975"/>
            <a:ext cx="8584783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b="1" u="sng" dirty="0">
                <a:solidFill>
                  <a:schemeClr val="bg1"/>
                </a:solidFill>
                <a:latin typeface="Calibri" panose="020F0502020204030204"/>
              </a:rPr>
              <a:t>Global Superstore Database Design</a:t>
            </a:r>
            <a:endParaRPr kumimoji="0" lang="en-US" sz="4400" b="1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E125350-143E-B9FA-7A08-259C314BA840}"/>
              </a:ext>
            </a:extLst>
          </p:cNvPr>
          <p:cNvSpPr txBox="1">
            <a:spLocks/>
          </p:cNvSpPr>
          <p:nvPr/>
        </p:nvSpPr>
        <p:spPr>
          <a:xfrm>
            <a:off x="-10529" y="3911857"/>
            <a:ext cx="2752819" cy="26114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marL="0" indent="0" algn="l" defTabSz="374950" rtl="0" eaLnBrk="1" latinLnBrk="0" hangingPunct="1">
              <a:spcBef>
                <a:spcPts val="82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4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74950" indent="0" algn="ctr" defTabSz="374950" rtl="0" eaLnBrk="1" latinLnBrk="0" hangingPunct="1">
              <a:spcBef>
                <a:spcPts val="82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76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749899" indent="0" algn="ctr" defTabSz="374950" rtl="0" eaLnBrk="1" latinLnBrk="0" hangingPunct="1">
              <a:spcBef>
                <a:spcPts val="82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312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124849" indent="0" algn="ctr" defTabSz="374950" rtl="0" eaLnBrk="1" latinLnBrk="0" hangingPunct="1">
              <a:spcBef>
                <a:spcPts val="82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148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499799" indent="0" algn="ctr" defTabSz="374950" rtl="0" eaLnBrk="1" latinLnBrk="0" hangingPunct="1">
              <a:spcBef>
                <a:spcPts val="82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148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1874749" indent="0" algn="ctr" defTabSz="374950" rtl="0" eaLnBrk="1" latinLnBrk="0" hangingPunct="1">
              <a:spcBef>
                <a:spcPts val="82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148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249698" indent="0" algn="ctr" defTabSz="374950" rtl="0" eaLnBrk="1" latinLnBrk="0" hangingPunct="1">
              <a:spcBef>
                <a:spcPts val="82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148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2624648" indent="0" algn="ctr" defTabSz="374950" rtl="0" eaLnBrk="1" latinLnBrk="0" hangingPunct="1">
              <a:spcBef>
                <a:spcPts val="82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148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2999598" indent="0" algn="ctr" defTabSz="374950" rtl="0" eaLnBrk="1" latinLnBrk="0" hangingPunct="1">
              <a:spcBef>
                <a:spcPts val="82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148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defTabSz="374950" rtl="0" eaLnBrk="1" fontAlgn="auto" latinLnBrk="0" hangingPunct="1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IN" sz="5600" b="1" i="0" u="sng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Team-4</a:t>
            </a:r>
          </a:p>
          <a:p>
            <a:pPr algn="just">
              <a:buClr>
                <a:srgbClr val="1E5155">
                  <a:lumMod val="40000"/>
                  <a:lumOff val="60000"/>
                </a:srgbClr>
              </a:buClr>
            </a:pPr>
            <a:r>
              <a:rPr kumimoji="0" lang="en-IN" sz="40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HARIPRIYA JANARDHAN RAO</a:t>
            </a:r>
          </a:p>
          <a:p>
            <a:pPr algn="just">
              <a:buClr>
                <a:srgbClr val="1E5155">
                  <a:lumMod val="40000"/>
                  <a:lumOff val="60000"/>
                </a:srgbClr>
              </a:buClr>
            </a:pPr>
            <a:r>
              <a:rPr kumimoji="0" lang="en-IN" sz="40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SAI CHAITANYA NAGANDLA</a:t>
            </a:r>
          </a:p>
          <a:p>
            <a:pPr algn="just">
              <a:buClr>
                <a:srgbClr val="1E5155">
                  <a:lumMod val="40000"/>
                  <a:lumOff val="60000"/>
                </a:srgbClr>
              </a:buClr>
            </a:pPr>
            <a:r>
              <a:rPr kumimoji="0" lang="en-IN" sz="40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Hemanth Kumar enuguri</a:t>
            </a:r>
          </a:p>
          <a:p>
            <a:pPr algn="just">
              <a:buClr>
                <a:srgbClr val="1E5155">
                  <a:lumMod val="40000"/>
                  <a:lumOff val="60000"/>
                </a:srgbClr>
              </a:buClr>
            </a:pPr>
            <a:r>
              <a:rPr kumimoji="0" lang="en-IN" sz="40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SAHITHI NALLANI</a:t>
            </a:r>
          </a:p>
          <a:p>
            <a:pPr algn="just">
              <a:buClr>
                <a:srgbClr val="1E5155">
                  <a:lumMod val="40000"/>
                  <a:lumOff val="60000"/>
                </a:srgbClr>
              </a:buClr>
            </a:pPr>
            <a:r>
              <a:rPr kumimoji="0" lang="en-IN" sz="40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SRI VATSAV BUSI</a:t>
            </a:r>
          </a:p>
          <a:p>
            <a:pPr algn="just">
              <a:buClr>
                <a:srgbClr val="1E5155">
                  <a:lumMod val="40000"/>
                  <a:lumOff val="60000"/>
                </a:srgbClr>
              </a:buClr>
            </a:pPr>
            <a:r>
              <a:rPr kumimoji="0" lang="en-IN" sz="40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NIKHIL ANNE</a:t>
            </a:r>
          </a:p>
          <a:p>
            <a:pPr algn="just">
              <a:buClr>
                <a:srgbClr val="1E5155">
                  <a:lumMod val="40000"/>
                  <a:lumOff val="60000"/>
                </a:srgbClr>
              </a:buClr>
            </a:pPr>
            <a:endParaRPr kumimoji="0" lang="en-IN" sz="1558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  <a:p>
            <a:pPr algn="just">
              <a:buClr>
                <a:srgbClr val="1E5155">
                  <a:lumMod val="40000"/>
                  <a:lumOff val="60000"/>
                </a:srgbClr>
              </a:buClr>
            </a:pPr>
            <a:endParaRPr kumimoji="0" lang="en-IN" sz="1558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  <a:p>
            <a:pPr algn="just">
              <a:buClr>
                <a:srgbClr val="1E5155">
                  <a:lumMod val="40000"/>
                  <a:lumOff val="60000"/>
                </a:srgbClr>
              </a:buClr>
            </a:pPr>
            <a:endParaRPr kumimoji="0" lang="en-IN" sz="1558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  <a:p>
            <a:pPr algn="just">
              <a:buClr>
                <a:srgbClr val="1E5155">
                  <a:lumMod val="40000"/>
                  <a:lumOff val="60000"/>
                </a:srgbClr>
              </a:buClr>
            </a:pPr>
            <a:endParaRPr kumimoji="0" lang="en-IN" sz="1558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  <a:p>
            <a:pPr marL="0" marR="0" lvl="0" indent="0" algn="just" defTabSz="374950" rtl="0" eaLnBrk="1" fontAlgn="auto" latinLnBrk="0" hangingPunct="1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IN" sz="1558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  <a:p>
            <a:pPr marL="0" marR="0" lvl="0" indent="0" algn="ctr" defTabSz="374950" rtl="0" eaLnBrk="1" fontAlgn="auto" latinLnBrk="0" hangingPunct="1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IN" sz="2378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1026" name="Picture 2" descr="494426139">
            <a:extLst>
              <a:ext uri="{FF2B5EF4-FFF2-40B4-BE49-F238E27FC236}">
                <a16:creationId xmlns:a16="http://schemas.microsoft.com/office/drawing/2014/main" id="{5BB33692-10FF-D02D-F697-1E2CFE00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9" y="1925332"/>
            <a:ext cx="2476299" cy="247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Design - Javatpoint">
            <a:extLst>
              <a:ext uri="{FF2B5EF4-FFF2-40B4-BE49-F238E27FC236}">
                <a16:creationId xmlns:a16="http://schemas.microsoft.com/office/drawing/2014/main" id="{B29FD0F3-2265-B95A-BE1A-8EE8940D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58" y="1925332"/>
            <a:ext cx="2443427" cy="24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8FE61B-7C77-9E67-7D9E-10A5E63B39B5}"/>
              </a:ext>
            </a:extLst>
          </p:cNvPr>
          <p:cNvSpPr/>
          <p:nvPr/>
        </p:nvSpPr>
        <p:spPr>
          <a:xfrm>
            <a:off x="5725722" y="2352029"/>
            <a:ext cx="886120" cy="7017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106B2BE-CE3B-9B75-CC1D-C4A35F90DF6B}"/>
              </a:ext>
            </a:extLst>
          </p:cNvPr>
          <p:cNvSpPr/>
          <p:nvPr/>
        </p:nvSpPr>
        <p:spPr>
          <a:xfrm rot="10800000">
            <a:off x="5652939" y="3210126"/>
            <a:ext cx="886120" cy="7017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52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Star Schema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61B1A-3650-9B68-DFD9-4AB396FD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7" y="1167684"/>
            <a:ext cx="11755225" cy="55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66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Normalization - Adherence to BCNF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DBEE9-CD70-E23F-515F-CE62ED9AAA4E}"/>
              </a:ext>
            </a:extLst>
          </p:cNvPr>
          <p:cNvSpPr txBox="1"/>
          <p:nvPr/>
        </p:nvSpPr>
        <p:spPr>
          <a:xfrm>
            <a:off x="190893" y="1616620"/>
            <a:ext cx="864202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All tables have single-valued, non-duplicated attributes(1NF)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Attributes fully rely on the primary key, avoiding indirect dependencies(2NF &amp; 3NF)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 err="1"/>
              <a:t>OrderDetails</a:t>
            </a:r>
            <a:r>
              <a:rPr lang="en-IN" sz="2400" dirty="0"/>
              <a:t> Table has a composite primary key - </a:t>
            </a:r>
            <a:r>
              <a:rPr lang="en-IN" sz="2400" dirty="0" err="1"/>
              <a:t>OrderID</a:t>
            </a:r>
            <a:r>
              <a:rPr lang="en-IN" sz="2400" dirty="0"/>
              <a:t> and </a:t>
            </a:r>
            <a:r>
              <a:rPr lang="en-IN" sz="2400" dirty="0" err="1"/>
              <a:t>ProductID</a:t>
            </a:r>
            <a:r>
              <a:rPr lang="en-IN" sz="2400" dirty="0"/>
              <a:t>. All the other attributes (like Sales, Quantity, Discount, etc.) depend on the entire composite key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/>
              <a:t>Though the Shipment table has foreign keys - </a:t>
            </a:r>
            <a:r>
              <a:rPr lang="en-IN" sz="2400" dirty="0" err="1"/>
              <a:t>LocationID</a:t>
            </a:r>
            <a:r>
              <a:rPr lang="en-IN" sz="2400" dirty="0"/>
              <a:t> and </a:t>
            </a:r>
            <a:r>
              <a:rPr lang="en-IN" sz="2400" dirty="0" err="1"/>
              <a:t>CustomerID</a:t>
            </a:r>
            <a:r>
              <a:rPr lang="en-IN" sz="2400" dirty="0"/>
              <a:t>, they aren't determinants for other non-key attributes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192E6-351E-EE45-CF83-40A9E3D44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249" y="2178377"/>
            <a:ext cx="3044858" cy="30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72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Normalization - Adherence to BCNF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C53EE-8E71-E7F1-5454-5F9A578F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0" t="8944" r="4050" b="27438"/>
          <a:stretch/>
        </p:blipFill>
        <p:spPr>
          <a:xfrm>
            <a:off x="688538" y="1875934"/>
            <a:ext cx="10814923" cy="422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47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SQL Queries- Create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F29BD-F9EB-6332-D1C0-4EA2C248F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52"/>
          <a:stretch/>
        </p:blipFill>
        <p:spPr>
          <a:xfrm>
            <a:off x="838200" y="1478241"/>
            <a:ext cx="3281313" cy="5148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575B5-B745-D5DD-4AD4-5846C24E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62"/>
          <a:stretch/>
        </p:blipFill>
        <p:spPr>
          <a:xfrm>
            <a:off x="4241277" y="1478241"/>
            <a:ext cx="3450996" cy="5391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FC7BF-26DF-3EB1-3061-F256A84CDF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033"/>
          <a:stretch/>
        </p:blipFill>
        <p:spPr>
          <a:xfrm>
            <a:off x="8790772" y="1191605"/>
            <a:ext cx="2898465" cy="56663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3C6561-2EDD-CB7C-0B99-5F049EB7CC85}"/>
              </a:ext>
            </a:extLst>
          </p:cNvPr>
          <p:cNvSpPr/>
          <p:nvPr/>
        </p:nvSpPr>
        <p:spPr>
          <a:xfrm>
            <a:off x="9049733" y="3082565"/>
            <a:ext cx="1338606" cy="1904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SQL Queries- Insert &amp; Update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7D233-8C8C-49C7-7527-AB70ED673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21"/>
          <a:stretch/>
        </p:blipFill>
        <p:spPr>
          <a:xfrm>
            <a:off x="1215994" y="1171684"/>
            <a:ext cx="9956302" cy="556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8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Business Problem-1A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CD7ED-1A20-2AC0-C75A-F7521E12C1AE}"/>
              </a:ext>
            </a:extLst>
          </p:cNvPr>
          <p:cNvSpPr txBox="1"/>
          <p:nvPr/>
        </p:nvSpPr>
        <p:spPr>
          <a:xfrm>
            <a:off x="316073" y="1130787"/>
            <a:ext cx="865144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/>
              <a:t>Inherent Data Discrepancies in the 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Single product ID associated with multiple product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Inconsistent product names used in multiple markets</a:t>
            </a:r>
          </a:p>
          <a:p>
            <a:endParaRPr lang="en-IN" sz="2800" dirty="0"/>
          </a:p>
          <a:p>
            <a:endParaRPr lang="en-IN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6D590F-B290-041B-6E90-A6551DBDB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364" y="1744573"/>
            <a:ext cx="3278447" cy="1775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CB13EE-4423-324B-995C-26AF1BDF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68" y="3522551"/>
            <a:ext cx="9925039" cy="29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1265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Business Problem Solution-1A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53018-EB20-119E-6A30-F4019DD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787" y="1545905"/>
            <a:ext cx="4267768" cy="2191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45FEA-0864-4FB6-CEA3-55E2067C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0" y="3957440"/>
            <a:ext cx="10658475" cy="2638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B690E5-ED0E-2F1F-C11D-565D1827B5C9}"/>
              </a:ext>
            </a:extLst>
          </p:cNvPr>
          <p:cNvSpPr txBox="1"/>
          <p:nvPr/>
        </p:nvSpPr>
        <p:spPr>
          <a:xfrm>
            <a:off x="735290" y="1696825"/>
            <a:ext cx="6372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Single product ID is associated with only one product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Possibility of having multiple product names is avoided</a:t>
            </a:r>
          </a:p>
        </p:txBody>
      </p:sp>
    </p:spTree>
    <p:extLst>
      <p:ext uri="{BB962C8B-B14F-4D97-AF65-F5344CB8AC3E}">
        <p14:creationId xmlns:p14="http://schemas.microsoft.com/office/powerpoint/2010/main" val="316272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Business Problem-1B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CD7ED-1A20-2AC0-C75A-F7521E12C1AE}"/>
              </a:ext>
            </a:extLst>
          </p:cNvPr>
          <p:cNvSpPr txBox="1"/>
          <p:nvPr/>
        </p:nvSpPr>
        <p:spPr>
          <a:xfrm>
            <a:off x="316073" y="1130787"/>
            <a:ext cx="865144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/>
              <a:t>Inherent Data Discrepancies in the 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Duplicate entries for same product in one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398F4-D2A0-97EA-6FF6-5D4470A3D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8" r="2909" b="35326"/>
          <a:stretch/>
        </p:blipFill>
        <p:spPr>
          <a:xfrm>
            <a:off x="2484218" y="2810804"/>
            <a:ext cx="7223563" cy="182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5AACF-A893-36BA-B50D-EDC578EF5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074" t="10094" r="6074" b="23597"/>
          <a:stretch/>
        </p:blipFill>
        <p:spPr>
          <a:xfrm>
            <a:off x="118110" y="4813639"/>
            <a:ext cx="10963275" cy="19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6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Business Problem Solution-1B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690E5-ED0E-2F1F-C11D-565D1827B5C9}"/>
              </a:ext>
            </a:extLst>
          </p:cNvPr>
          <p:cNvSpPr txBox="1"/>
          <p:nvPr/>
        </p:nvSpPr>
        <p:spPr>
          <a:xfrm>
            <a:off x="735290" y="1372956"/>
            <a:ext cx="10397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Usage of Composite key along with referential integrity and constraints solves the issue of duplicate entries for a product in order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3839C-AB9A-6A39-3BEC-892BA29DF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13"/>
          <a:stretch/>
        </p:blipFill>
        <p:spPr>
          <a:xfrm>
            <a:off x="735290" y="2139484"/>
            <a:ext cx="10558904" cy="1679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EF2D2-AACF-DB83-2E3C-8165A70A2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" y="4187268"/>
            <a:ext cx="10926978" cy="25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7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SQL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99D5D6-2CEB-423E-217B-4CA50737B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61"/>
          <a:stretch/>
        </p:blipFill>
        <p:spPr>
          <a:xfrm>
            <a:off x="3896444" y="1233919"/>
            <a:ext cx="4031498" cy="54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Organization 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DD24B-1219-45F2-1B4F-97108C5D94C0}"/>
              </a:ext>
            </a:extLst>
          </p:cNvPr>
          <p:cNvSpPr txBox="1"/>
          <p:nvPr/>
        </p:nvSpPr>
        <p:spPr>
          <a:xfrm>
            <a:off x="366203" y="1582340"/>
            <a:ext cx="79658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Söhne"/>
              </a:rPr>
              <a:t>Our dataset is from </a:t>
            </a:r>
            <a:r>
              <a:rPr lang="en-US" sz="2000" b="1" dirty="0">
                <a:latin typeface="Sö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www.kaggle.com</a:t>
            </a:r>
            <a:r>
              <a:rPr lang="en-US" sz="2000" b="1" dirty="0">
                <a:latin typeface="Söhne"/>
              </a:rPr>
              <a:t> </a:t>
            </a:r>
            <a:r>
              <a:rPr lang="en-US" sz="2000" dirty="0">
                <a:latin typeface="Söhne"/>
              </a:rPr>
              <a:t>a trusted platform for datasets and all of our information is stored in only ‘One dataset’</a:t>
            </a:r>
          </a:p>
          <a:p>
            <a:pPr algn="just"/>
            <a:endParaRPr lang="en-IN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Global Superstore is an e-commerce player serving diverse markets globally.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Offers a wide product range, catering to varied customer preferences.</a:t>
            </a:r>
          </a:p>
          <a:p>
            <a:pPr algn="just"/>
            <a:endParaRPr lang="en-IN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Rapid expansion has led to overwhelming data management challenges.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Transitioning to a powerful database is crucial for sustained competitiveness.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EAFF6-A976-D9EA-8B9F-CC043692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92" y="1904213"/>
            <a:ext cx="3480579" cy="34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913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Business Problem Solution-2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35CF-11BC-48BB-E7F2-9DA147F4C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34"/>
          <a:stretch/>
        </p:blipFill>
        <p:spPr>
          <a:xfrm>
            <a:off x="534185" y="2795286"/>
            <a:ext cx="5561815" cy="3547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C7921-887B-B022-4B04-A75BE8053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152"/>
          <a:stretch/>
        </p:blipFill>
        <p:spPr>
          <a:xfrm>
            <a:off x="6722458" y="2761203"/>
            <a:ext cx="4759800" cy="3614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33D4F-09C7-E7EB-5581-6DA9844B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39" y="2955198"/>
            <a:ext cx="857294" cy="368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5536-697C-15A2-5FA6-EA3E0C8391BD}"/>
              </a:ext>
            </a:extLst>
          </p:cNvPr>
          <p:cNvSpPr txBox="1"/>
          <p:nvPr/>
        </p:nvSpPr>
        <p:spPr>
          <a:xfrm>
            <a:off x="534185" y="1837127"/>
            <a:ext cx="9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‘Phones’ subcategory in Turkey is facing huge 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Risk of overstocking can be avoided based on this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B9A45-4C91-274A-4E94-02A46E8DD19F}"/>
              </a:ext>
            </a:extLst>
          </p:cNvPr>
          <p:cNvSpPr txBox="1"/>
          <p:nvPr/>
        </p:nvSpPr>
        <p:spPr>
          <a:xfrm>
            <a:off x="492942" y="1129241"/>
            <a:ext cx="8453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u="sng" dirty="0"/>
              <a:t>Inventory Challenges: </a:t>
            </a:r>
          </a:p>
          <a:p>
            <a:pPr algn="just"/>
            <a:r>
              <a:rPr lang="en-IN" sz="2000" dirty="0"/>
              <a:t>Risk of overstocking or understocking due to inaccurate product tracking</a:t>
            </a:r>
          </a:p>
        </p:txBody>
      </p:sp>
    </p:spTree>
    <p:extLst>
      <p:ext uri="{BB962C8B-B14F-4D97-AF65-F5344CB8AC3E}">
        <p14:creationId xmlns:p14="http://schemas.microsoft.com/office/powerpoint/2010/main" val="1614224322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Business Problem Solution-2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615EC-6DE5-1017-0AEA-44384826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651" y="1795013"/>
            <a:ext cx="8598512" cy="4445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AD7DB-522D-EA1E-37B2-1F96DB2B6ADC}"/>
              </a:ext>
            </a:extLst>
          </p:cNvPr>
          <p:cNvSpPr txBox="1"/>
          <p:nvPr/>
        </p:nvSpPr>
        <p:spPr>
          <a:xfrm>
            <a:off x="0" y="2066876"/>
            <a:ext cx="33779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Future sales can be predicted based on the existing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Sales from Q1 to Q4 increase every year with Q4 having significantly more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Risk of Understocking can be avoided during peak sales duration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A249B-62B8-30AF-1944-D59645869B42}"/>
              </a:ext>
            </a:extLst>
          </p:cNvPr>
          <p:cNvSpPr txBox="1"/>
          <p:nvPr/>
        </p:nvSpPr>
        <p:spPr>
          <a:xfrm>
            <a:off x="492942" y="1129241"/>
            <a:ext cx="84534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u="sng" dirty="0"/>
              <a:t>Inventory Challenges: </a:t>
            </a:r>
          </a:p>
          <a:p>
            <a:pPr algn="just"/>
            <a:r>
              <a:rPr lang="en-IN" sz="2000" dirty="0"/>
              <a:t>Risk of overstocking or understocking due to inaccurate product tracking</a:t>
            </a:r>
          </a:p>
        </p:txBody>
      </p:sp>
    </p:spTree>
    <p:extLst>
      <p:ext uri="{BB962C8B-B14F-4D97-AF65-F5344CB8AC3E}">
        <p14:creationId xmlns:p14="http://schemas.microsoft.com/office/powerpoint/2010/main" val="333794558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Project Learnings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3D1F5-9BB8-C895-06EE-F850BBC5B7E4}"/>
              </a:ext>
            </a:extLst>
          </p:cNvPr>
          <p:cNvSpPr txBox="1"/>
          <p:nvPr/>
        </p:nvSpPr>
        <p:spPr>
          <a:xfrm>
            <a:off x="612742" y="1448111"/>
            <a:ext cx="754144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Recognized issues like multiple products tied to a single ID, varying product representations across markets, and repetitive city entries highlighted the need for improved data management and standardization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Successfully designed  a database that adheres to the principles of 1NF, 2NF, 3NF, and BCNF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The project provided the team with valuable insights in constructing ER diagrams and delineating logical and physical aspects of database design, leading to a comprehensive grasp of database architecture and design principles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Addressed inventory challenges using Tableau data analysis, which are the critical need for precise and consistent data management in order to optimize resources and enhance customer satisfaction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88E64-604B-8067-2C91-4964792DD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86" y="2046403"/>
            <a:ext cx="3761295" cy="37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90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0CA5D-4734-D4F9-99B0-E3954F953084}"/>
              </a:ext>
            </a:extLst>
          </p:cNvPr>
          <p:cNvSpPr txBox="1"/>
          <p:nvPr/>
        </p:nvSpPr>
        <p:spPr>
          <a:xfrm>
            <a:off x="9756253" y="3985178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Water Parks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9A0E9-6BA3-E8E3-BB5A-FB2CEC863421}"/>
              </a:ext>
            </a:extLst>
          </p:cNvPr>
          <p:cNvSpPr txBox="1"/>
          <p:nvPr/>
        </p:nvSpPr>
        <p:spPr>
          <a:xfrm>
            <a:off x="9338184" y="4743655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Golf Courses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C74A1-19EA-0C9E-F0D2-0FC872A70365}"/>
              </a:ext>
            </a:extLst>
          </p:cNvPr>
          <p:cNvSpPr txBox="1"/>
          <p:nvPr/>
        </p:nvSpPr>
        <p:spPr>
          <a:xfrm>
            <a:off x="669889" y="3427368"/>
            <a:ext cx="26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34 Resorts &amp; Hotels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F19C2-F9EF-13EF-D52D-8B5A05259BCD}"/>
              </a:ext>
            </a:extLst>
          </p:cNvPr>
          <p:cNvSpPr txBox="1"/>
          <p:nvPr/>
        </p:nvSpPr>
        <p:spPr>
          <a:xfrm>
            <a:off x="8785161" y="5570329"/>
            <a:ext cx="340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Miniature Golf Courses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F7B449-5682-C6E8-1401-31D21E49212F}"/>
              </a:ext>
            </a:extLst>
          </p:cNvPr>
          <p:cNvSpPr txBox="1"/>
          <p:nvPr/>
        </p:nvSpPr>
        <p:spPr>
          <a:xfrm>
            <a:off x="394435" y="5549985"/>
            <a:ext cx="304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ESPN Sports Complex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1C575-5241-A27A-6678-F2E56AF9DCA6}"/>
              </a:ext>
            </a:extLst>
          </p:cNvPr>
          <p:cNvSpPr txBox="1"/>
          <p:nvPr/>
        </p:nvSpPr>
        <p:spPr>
          <a:xfrm>
            <a:off x="106888" y="4887404"/>
            <a:ext cx="2747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Wedding Pavilion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E86B4-18E4-F5CA-663B-F4DD79F6A0F7}"/>
              </a:ext>
            </a:extLst>
          </p:cNvPr>
          <p:cNvSpPr txBox="1"/>
          <p:nvPr/>
        </p:nvSpPr>
        <p:spPr>
          <a:xfrm>
            <a:off x="261827" y="4131374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Shopping Mall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E8C79C-50A4-CA9D-4816-EEF1FBEA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22" y="25656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3657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705A7-081C-3507-E40A-2BD267AF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25563"/>
            <a:ext cx="11887200" cy="398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3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Business Problem-1A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CD7ED-1A20-2AC0-C75A-F7521E12C1AE}"/>
              </a:ext>
            </a:extLst>
          </p:cNvPr>
          <p:cNvSpPr txBox="1"/>
          <p:nvPr/>
        </p:nvSpPr>
        <p:spPr>
          <a:xfrm>
            <a:off x="316073" y="1130787"/>
            <a:ext cx="865144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/>
              <a:t>Inherent Data Discrepancies in the 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Single product ID associated with multiple product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Inconsistent product names used in multiple markets</a:t>
            </a:r>
          </a:p>
          <a:p>
            <a:endParaRPr lang="en-IN" sz="2800" dirty="0"/>
          </a:p>
          <a:p>
            <a:endParaRPr lang="en-IN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6D590F-B290-041B-6E90-A6551DBDB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364" y="1744573"/>
            <a:ext cx="3278447" cy="1775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CB13EE-4423-324B-995C-26AF1BDF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68" y="3522551"/>
            <a:ext cx="9925039" cy="29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226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Business Problem-1B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CD7ED-1A20-2AC0-C75A-F7521E12C1AE}"/>
              </a:ext>
            </a:extLst>
          </p:cNvPr>
          <p:cNvSpPr txBox="1"/>
          <p:nvPr/>
        </p:nvSpPr>
        <p:spPr>
          <a:xfrm>
            <a:off x="316073" y="1130787"/>
            <a:ext cx="865144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/>
              <a:t>Inherent Data Discrepancies in the 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Duplicate entries for same product in one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398F4-D2A0-97EA-6FF6-5D4470A3D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8" r="2909" b="35326"/>
          <a:stretch/>
        </p:blipFill>
        <p:spPr>
          <a:xfrm>
            <a:off x="2484218" y="2810804"/>
            <a:ext cx="7223563" cy="182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5AACF-A893-36BA-B50D-EDC578EF5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074" t="10094" r="6074" b="23597"/>
          <a:stretch/>
        </p:blipFill>
        <p:spPr>
          <a:xfrm>
            <a:off x="118110" y="4813639"/>
            <a:ext cx="10963275" cy="19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8606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Business Problem-2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8EDA5-C96A-5966-91CF-C320B9387946}"/>
              </a:ext>
            </a:extLst>
          </p:cNvPr>
          <p:cNvSpPr txBox="1"/>
          <p:nvPr/>
        </p:nvSpPr>
        <p:spPr>
          <a:xfrm>
            <a:off x="838199" y="1523023"/>
            <a:ext cx="828694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/>
              <a:t>Inventory Challenges: </a:t>
            </a:r>
          </a:p>
          <a:p>
            <a:pPr algn="just"/>
            <a:r>
              <a:rPr lang="en-IN" sz="2800" dirty="0"/>
              <a:t>Risk of overstocking or understocking due to inaccurate product tracking</a:t>
            </a:r>
          </a:p>
          <a:p>
            <a:endParaRPr lang="en-IN" sz="2800" dirty="0"/>
          </a:p>
          <a:p>
            <a:r>
              <a:rPr lang="en-US" sz="2800" u="sng" dirty="0"/>
              <a:t>Marketing Setbacks: </a:t>
            </a:r>
          </a:p>
          <a:p>
            <a:pPr algn="just"/>
            <a:r>
              <a:rPr lang="en-US" sz="2800" dirty="0"/>
              <a:t>Potential misdirection of campaigns due to data inconsistencies, wasted resources, decreased ROI on marketing efforts</a:t>
            </a:r>
          </a:p>
          <a:p>
            <a:endParaRPr lang="en-US" sz="2800" dirty="0"/>
          </a:p>
          <a:p>
            <a:r>
              <a:rPr lang="en-US" sz="2800" u="sng" dirty="0"/>
              <a:t>Customer Service Disruptions: </a:t>
            </a:r>
          </a:p>
          <a:p>
            <a:pPr algn="just"/>
            <a:r>
              <a:rPr lang="en-US" sz="2800" dirty="0"/>
              <a:t>Shipping delays and wrong product deliveries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7C221-9C48-F39F-00D5-C06A2B2B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305" y="1286917"/>
            <a:ext cx="1606702" cy="1606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885EC-AA86-95F1-750B-C6BB30C9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304" y="3135718"/>
            <a:ext cx="1568055" cy="1568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B40A-75AE-A202-87B4-E37E3C8A4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304" y="4907226"/>
            <a:ext cx="1606702" cy="160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2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Database Design- Logical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DF430-8752-ADE1-0386-97860D74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44" y="1403148"/>
            <a:ext cx="9464511" cy="506572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9AFBC5-FC67-8C48-8500-D77C6EB77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80445"/>
              </p:ext>
            </p:extLst>
          </p:nvPr>
        </p:nvGraphicFramePr>
        <p:xfrm>
          <a:off x="8140569" y="1090164"/>
          <a:ext cx="192725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29">
                  <a:extLst>
                    <a:ext uri="{9D8B030D-6E8A-4147-A177-3AD203B41FA5}">
                      <a16:colId xmlns:a16="http://schemas.microsoft.com/office/drawing/2014/main" val="549041212"/>
                    </a:ext>
                  </a:extLst>
                </a:gridCol>
                <a:gridCol w="963629">
                  <a:extLst>
                    <a:ext uri="{9D8B030D-6E8A-4147-A177-3AD203B41FA5}">
                      <a16:colId xmlns:a16="http://schemas.microsoft.com/office/drawing/2014/main" val="290765718"/>
                    </a:ext>
                  </a:extLst>
                </a:gridCol>
              </a:tblGrid>
              <a:tr h="345063">
                <a:tc>
                  <a:txBody>
                    <a:bodyPr/>
                    <a:lstStyle/>
                    <a:p>
                      <a:r>
                        <a:rPr lang="en-IN" dirty="0" err="1"/>
                        <a:t>OrderID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ProID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654908"/>
                  </a:ext>
                </a:extLst>
              </a:tr>
              <a:tr h="197179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064426"/>
                  </a:ext>
                </a:extLst>
              </a:tr>
              <a:tr h="197179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438439"/>
                  </a:ext>
                </a:extLst>
              </a:tr>
              <a:tr h="197179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0049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55F252-8689-9278-2927-19F4AB00C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588905"/>
              </p:ext>
            </p:extLst>
          </p:nvPr>
        </p:nvGraphicFramePr>
        <p:xfrm>
          <a:off x="10659620" y="1403148"/>
          <a:ext cx="10976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699">
                  <a:extLst>
                    <a:ext uri="{9D8B030D-6E8A-4147-A177-3AD203B41FA5}">
                      <a16:colId xmlns:a16="http://schemas.microsoft.com/office/drawing/2014/main" val="3892293524"/>
                    </a:ext>
                  </a:extLst>
                </a:gridCol>
              </a:tblGrid>
              <a:tr h="302949">
                <a:tc>
                  <a:txBody>
                    <a:bodyPr/>
                    <a:lstStyle/>
                    <a:p>
                      <a:r>
                        <a:rPr lang="en-IN" dirty="0" err="1"/>
                        <a:t>OrderID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956314"/>
                  </a:ext>
                </a:extLst>
              </a:tr>
              <a:tr h="302949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470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818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Database Design- Physical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2BF61-5C9C-A3AA-2038-DF7CD5D69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5" t="9336" r="4635" b="14976"/>
          <a:stretch/>
        </p:blipFill>
        <p:spPr>
          <a:xfrm>
            <a:off x="270447" y="1956380"/>
            <a:ext cx="11651106" cy="420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41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Database Modeling - ER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6A22E-4647-59BD-62AA-28EC8252E354}"/>
              </a:ext>
            </a:extLst>
          </p:cNvPr>
          <p:cNvSpPr txBox="1"/>
          <p:nvPr/>
        </p:nvSpPr>
        <p:spPr>
          <a:xfrm>
            <a:off x="8675718" y="3323517"/>
            <a:ext cx="230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Theme Parks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51417-8BB9-5376-4816-3A8801662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0" t="8944" r="4050" b="27438"/>
          <a:stretch/>
        </p:blipFill>
        <p:spPr>
          <a:xfrm>
            <a:off x="1439349" y="2214291"/>
            <a:ext cx="10501099" cy="4100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5A94C8-4F78-A7D9-599D-95C76F222525}"/>
              </a:ext>
            </a:extLst>
          </p:cNvPr>
          <p:cNvSpPr txBox="1"/>
          <p:nvPr/>
        </p:nvSpPr>
        <p:spPr>
          <a:xfrm>
            <a:off x="202674" y="3739833"/>
            <a:ext cx="1715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Min Cardinality (O-M)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47729-CC87-D13C-13DA-F97C93AFEFD4}"/>
              </a:ext>
            </a:extLst>
          </p:cNvPr>
          <p:cNvSpPr txBox="1"/>
          <p:nvPr/>
        </p:nvSpPr>
        <p:spPr>
          <a:xfrm>
            <a:off x="141399" y="3951858"/>
            <a:ext cx="183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Max Cardinality (N-M)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626B1-7003-4068-3638-78EC886B8715}"/>
              </a:ext>
            </a:extLst>
          </p:cNvPr>
          <p:cNvSpPr txBox="1"/>
          <p:nvPr/>
        </p:nvSpPr>
        <p:spPr>
          <a:xfrm>
            <a:off x="4092800" y="1870265"/>
            <a:ext cx="183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Min Cardinality (1-1)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7ABC7-96BD-890B-7A1D-5153E72EF98B}"/>
              </a:ext>
            </a:extLst>
          </p:cNvPr>
          <p:cNvSpPr txBox="1"/>
          <p:nvPr/>
        </p:nvSpPr>
        <p:spPr>
          <a:xfrm>
            <a:off x="4092801" y="2061815"/>
            <a:ext cx="183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Max Cardinality (N-1)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E2ADF-76CF-FFD2-7FB2-ED6FB239659E}"/>
              </a:ext>
            </a:extLst>
          </p:cNvPr>
          <p:cNvSpPr txBox="1"/>
          <p:nvPr/>
        </p:nvSpPr>
        <p:spPr>
          <a:xfrm>
            <a:off x="5696928" y="4364633"/>
            <a:ext cx="183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Min Cardinality (O-1)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B770A-CBA7-644D-0180-AEA152897081}"/>
              </a:ext>
            </a:extLst>
          </p:cNvPr>
          <p:cNvSpPr txBox="1"/>
          <p:nvPr/>
        </p:nvSpPr>
        <p:spPr>
          <a:xfrm>
            <a:off x="5696928" y="4579370"/>
            <a:ext cx="183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Max Cardinality (N-1)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F5929-951F-F1EA-9A54-EDA294C93C21}"/>
              </a:ext>
            </a:extLst>
          </p:cNvPr>
          <p:cNvSpPr txBox="1"/>
          <p:nvPr/>
        </p:nvSpPr>
        <p:spPr>
          <a:xfrm>
            <a:off x="7711275" y="3185017"/>
            <a:ext cx="183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Max Cardinality (N-1)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DF82A-71E1-3CF9-BB94-FE0C3D122F67}"/>
              </a:ext>
            </a:extLst>
          </p:cNvPr>
          <p:cNvSpPr txBox="1"/>
          <p:nvPr/>
        </p:nvSpPr>
        <p:spPr>
          <a:xfrm>
            <a:off x="7711274" y="2970280"/>
            <a:ext cx="183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Min Cardinality (O-1) </a:t>
            </a:r>
          </a:p>
        </p:txBody>
      </p:sp>
    </p:spTree>
    <p:extLst>
      <p:ext uri="{BB962C8B-B14F-4D97-AF65-F5344CB8AC3E}">
        <p14:creationId xmlns:p14="http://schemas.microsoft.com/office/powerpoint/2010/main" val="230876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3F29036C73804ABF0F1ADD362E0E1C" ma:contentTypeVersion="3" ma:contentTypeDescription="Create a new document." ma:contentTypeScope="" ma:versionID="a2e7fd55dc906156805cbe42c208de65">
  <xsd:schema xmlns:xsd="http://www.w3.org/2001/XMLSchema" xmlns:xs="http://www.w3.org/2001/XMLSchema" xmlns:p="http://schemas.microsoft.com/office/2006/metadata/properties" xmlns:ns2="d4e1a984-b6c4-4b39-80f8-b1f3f95623b8" targetNamespace="http://schemas.microsoft.com/office/2006/metadata/properties" ma:root="true" ma:fieldsID="3b03d49670a5bc6ec70e584c3334f1b2" ns2:_="">
    <xsd:import namespace="d4e1a984-b6c4-4b39-80f8-b1f3f95623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e1a984-b6c4-4b39-80f8-b1f3f95623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A4B2A6-6444-4099-8052-5E21C40D17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0FF44E-401B-414C-96AD-8E1B10387C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e1a984-b6c4-4b39-80f8-b1f3f95623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2921</TotalTime>
  <Words>718</Words>
  <Application>Microsoft Office PowerPoint</Application>
  <PresentationFormat>Widescreen</PresentationFormat>
  <Paragraphs>142</Paragraphs>
  <Slides>23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Söhne</vt:lpstr>
      <vt:lpstr>Wingdings 3</vt:lpstr>
      <vt:lpstr>Office Theme</vt:lpstr>
      <vt:lpstr>PowerPoint Presentation</vt:lpstr>
      <vt:lpstr>Organization Description</vt:lpstr>
      <vt:lpstr>Data Description</vt:lpstr>
      <vt:lpstr>Business Problem-1A</vt:lpstr>
      <vt:lpstr>Business Problem-1B</vt:lpstr>
      <vt:lpstr>Business Problem-2</vt:lpstr>
      <vt:lpstr>Database Design- Logical</vt:lpstr>
      <vt:lpstr>Database Design- Physical</vt:lpstr>
      <vt:lpstr>Database Modeling - ER Diagram</vt:lpstr>
      <vt:lpstr>Star Schema</vt:lpstr>
      <vt:lpstr>Normalization - Adherence to BCNF</vt:lpstr>
      <vt:lpstr>Normalization - Adherence to BCNF</vt:lpstr>
      <vt:lpstr>SQL Queries- Create</vt:lpstr>
      <vt:lpstr>SQL Queries- Insert &amp; Update</vt:lpstr>
      <vt:lpstr>Business Problem-1A</vt:lpstr>
      <vt:lpstr>Business Problem Solution-1A</vt:lpstr>
      <vt:lpstr>Business Problem-1B</vt:lpstr>
      <vt:lpstr>Business Problem Solution-1B</vt:lpstr>
      <vt:lpstr>SQL View</vt:lpstr>
      <vt:lpstr>Business Problem Solution-2</vt:lpstr>
      <vt:lpstr>Business Problem Solution-2</vt:lpstr>
      <vt:lpstr>Project Learnings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Simran Handa</dc:creator>
  <cp:lastModifiedBy>Nikhil Anne</cp:lastModifiedBy>
  <cp:revision>185</cp:revision>
  <dcterms:created xsi:type="dcterms:W3CDTF">2023-06-15T17:16:32Z</dcterms:created>
  <dcterms:modified xsi:type="dcterms:W3CDTF">2023-10-06T00:04:17Z</dcterms:modified>
</cp:coreProperties>
</file>